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8" r:id="rId19"/>
    <p:sldId id="321" r:id="rId20"/>
    <p:sldId id="276" r:id="rId21"/>
    <p:sldId id="280" r:id="rId22"/>
    <p:sldId id="277" r:id="rId23"/>
    <p:sldId id="281" r:id="rId24"/>
    <p:sldId id="282" r:id="rId25"/>
    <p:sldId id="279" r:id="rId26"/>
    <p:sldId id="283" r:id="rId27"/>
    <p:sldId id="284" r:id="rId28"/>
    <p:sldId id="286" r:id="rId29"/>
    <p:sldId id="287" r:id="rId30"/>
    <p:sldId id="289" r:id="rId31"/>
    <p:sldId id="29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4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66B7-81E3-451C-8ECE-4EAB9A7F866B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4FC4-5FC3-4310-9FF1-28450C7FE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Organizational change and stress management</a:t>
            </a:r>
            <a:endParaRPr lang="en-US" dirty="0"/>
          </a:p>
        </p:txBody>
      </p:sp>
      <p:pic>
        <p:nvPicPr>
          <p:cNvPr id="4" name="Content Placeholder 3" descr="workplace-stress-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Stress is an inevitable part of modern day life</a:t>
            </a:r>
          </a:p>
          <a:p>
            <a:r>
              <a:rPr lang="en-US" dirty="0" smtClean="0"/>
              <a:t>Organizational stress is a major concern as it can have damaging physiological and psychological effects on </a:t>
            </a:r>
            <a:r>
              <a:rPr lang="en-US" smtClean="0"/>
              <a:t>people working there.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unpleasant psychological process that occurs in response to environmental pressures</a:t>
            </a:r>
          </a:p>
          <a:p>
            <a:endParaRPr lang="en-US" dirty="0"/>
          </a:p>
        </p:txBody>
      </p:sp>
      <p:pic>
        <p:nvPicPr>
          <p:cNvPr id="5" name="Content Placeholder 4" descr="Good_Stress_Bad_Stress_20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371600"/>
            <a:ext cx="3733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not always negative</a:t>
            </a:r>
          </a:p>
          <a:p>
            <a:r>
              <a:rPr lang="en-US" dirty="0" smtClean="0"/>
              <a:t>Challenge versus hindrance stressors</a:t>
            </a:r>
          </a:p>
          <a:p>
            <a:r>
              <a:rPr lang="en-US" dirty="0" smtClean="0"/>
              <a:t>Commitment and stress</a:t>
            </a:r>
          </a:p>
          <a:p>
            <a:r>
              <a:rPr lang="en-US" dirty="0" smtClean="0"/>
              <a:t>Demands and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Stress is not always negative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Stress improves performance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Eustress-Forrest-Performance-Group-US-Housing-Industry-Jason-Forrest-new-home-sales-training-new-home-sales-trainer-Jason-Forrest-Forrest-Performance-Group-training-program-real-est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9000" y="1524000"/>
            <a:ext cx="52578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versus hindrance stressors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Pressure to complete work on time or extra work load (challenge stressors)</a:t>
            </a:r>
          </a:p>
          <a:p>
            <a:r>
              <a:rPr lang="en-US" dirty="0" smtClean="0"/>
              <a:t>Stressors that prevent a person from reaching the goal (hindrance stressors)</a:t>
            </a:r>
          </a:p>
          <a:p>
            <a:r>
              <a:rPr lang="en-US" dirty="0" smtClean="0"/>
              <a:t>Hindrance stressors more harmful than challenge stressors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676400"/>
            <a:ext cx="3657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Hindrance stressor &gt;challenge stressor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Commitment and stress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Employees with high levels of affective commitment (positive feelings) </a:t>
            </a:r>
            <a:r>
              <a:rPr lang="en-US" smtClean="0"/>
              <a:t>tend to improve </a:t>
            </a:r>
            <a:r>
              <a:rPr lang="en-US" dirty="0" smtClean="0"/>
              <a:t>their performance with stress</a:t>
            </a:r>
            <a:endParaRPr lang="en-US" dirty="0"/>
          </a:p>
        </p:txBody>
      </p:sp>
      <p:pic>
        <p:nvPicPr>
          <p:cNvPr id="5" name="Content Placeholder 4" descr="commitme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4038600" cy="3929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Demands and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Stress= demands&gt;resources</a:t>
            </a:r>
          </a:p>
          <a:p>
            <a:r>
              <a:rPr lang="en-US" dirty="0" smtClean="0"/>
              <a:t>Demands- duties, obligations, pressures, expectations or uncertainties</a:t>
            </a:r>
          </a:p>
          <a:p>
            <a:r>
              <a:rPr lang="en-US" dirty="0" smtClean="0"/>
              <a:t>Resources- things that are under an individual’s control</a:t>
            </a:r>
            <a:endParaRPr lang="en-US" dirty="0"/>
          </a:p>
        </p:txBody>
      </p:sp>
      <p:pic>
        <p:nvPicPr>
          <p:cNvPr id="5" name="Content Placeholder 4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4571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Sources/causes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7200" dirty="0" smtClean="0"/>
              <a:t>3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Environmental stressors</a:t>
            </a:r>
          </a:p>
          <a:p>
            <a:r>
              <a:rPr lang="en-US" dirty="0" smtClean="0"/>
              <a:t>Organizational stressors</a:t>
            </a:r>
          </a:p>
          <a:p>
            <a:r>
              <a:rPr lang="en-US" dirty="0" smtClean="0"/>
              <a:t>Personal stressors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_image002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7696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odule-7-conflict-and-stress-management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09600"/>
            <a:ext cx="7620000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change is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organisations that are able to change survive</a:t>
            </a:r>
          </a:p>
          <a:p>
            <a:r>
              <a:rPr lang="en-US" b="1" dirty="0" smtClean="0"/>
              <a:t>CHANGE OR PERISH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Economic uncertainty</a:t>
            </a:r>
          </a:p>
          <a:p>
            <a:r>
              <a:rPr lang="en-US" dirty="0" smtClean="0"/>
              <a:t>Political uncertainty</a:t>
            </a:r>
          </a:p>
          <a:p>
            <a:r>
              <a:rPr lang="en-US" dirty="0" smtClean="0"/>
              <a:t>Technological uncertainty</a:t>
            </a:r>
            <a:endParaRPr lang="en-US" dirty="0"/>
          </a:p>
        </p:txBody>
      </p:sp>
      <p:pic>
        <p:nvPicPr>
          <p:cNvPr id="5" name="Content Placeholder 4" descr="stres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1371600"/>
            <a:ext cx="4387850" cy="4390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Economic uncertainty- bad economy causes stress</a:t>
            </a:r>
          </a:p>
          <a:p>
            <a:r>
              <a:rPr lang="en-US" dirty="0" smtClean="0"/>
              <a:t>Political uncertainty- less stress when the political climate is stable</a:t>
            </a:r>
          </a:p>
          <a:p>
            <a:r>
              <a:rPr lang="en-US" dirty="0" smtClean="0"/>
              <a:t>Technological uncertainty- rapid advances in technology pose a threat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Task demands</a:t>
            </a:r>
          </a:p>
          <a:p>
            <a:pPr>
              <a:buNone/>
            </a:pPr>
            <a:r>
              <a:rPr lang="en-US" dirty="0" smtClean="0"/>
              <a:t>2) Role demands</a:t>
            </a:r>
          </a:p>
          <a:p>
            <a:pPr marL="514350" indent="-514350">
              <a:buAutoNum type="alphaLcParenR"/>
            </a:pPr>
            <a:r>
              <a:rPr lang="en-US" dirty="0" smtClean="0"/>
              <a:t>Role conflict</a:t>
            </a:r>
          </a:p>
          <a:p>
            <a:pPr marL="514350" indent="-514350">
              <a:buAutoNum type="alphaLcParenR"/>
            </a:pPr>
            <a:r>
              <a:rPr lang="en-US" dirty="0" smtClean="0"/>
              <a:t>Role overload</a:t>
            </a:r>
          </a:p>
          <a:p>
            <a:pPr marL="514350" indent="-514350">
              <a:buAutoNum type="alphaLcParenR"/>
            </a:pPr>
            <a:r>
              <a:rPr lang="en-US" dirty="0" smtClean="0"/>
              <a:t>Role ambiguity</a:t>
            </a:r>
          </a:p>
          <a:p>
            <a:pPr marL="514350" indent="-514350">
              <a:buNone/>
            </a:pPr>
            <a:r>
              <a:rPr lang="en-US" dirty="0" smtClean="0"/>
              <a:t>3) Interpersonal demands</a:t>
            </a:r>
          </a:p>
          <a:p>
            <a:endParaRPr lang="en-US" dirty="0"/>
          </a:p>
        </p:txBody>
      </p:sp>
      <p:pic>
        <p:nvPicPr>
          <p:cNvPr id="5" name="Content Placeholder 4" descr="united-stats-of-am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4000"/>
            <a:ext cx="4038600" cy="3700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Task demands- level of autonomy, degree of task variety, working conditions, assembly line pressures, overcrowded working conditions, poor lighting , noise, demanding customer service etc.</a:t>
            </a:r>
          </a:p>
          <a:p>
            <a:r>
              <a:rPr lang="en-US" dirty="0" smtClean="0"/>
              <a:t>Interpersonal demands- no cordial relationship with coworkers, superiors and subordinates. Bullying, sexual harassment, physical fights, racial discrimination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Role demands- every employee has a particular role to play. Role demands that cause stress are</a:t>
            </a:r>
          </a:p>
          <a:p>
            <a:pPr marL="514350" indent="-514350">
              <a:buAutoNum type="arabicParenR"/>
            </a:pPr>
            <a:r>
              <a:rPr lang="en-US" dirty="0" smtClean="0"/>
              <a:t>Role conflict- arises when different people have different expectations</a:t>
            </a:r>
          </a:p>
          <a:p>
            <a:pPr marL="514350" indent="-514350">
              <a:buAutoNum type="arabicParenR"/>
            </a:pPr>
            <a:r>
              <a:rPr lang="en-US" dirty="0" smtClean="0"/>
              <a:t>Role overload- occurs when individuals are asked to do more</a:t>
            </a:r>
          </a:p>
          <a:p>
            <a:pPr marL="514350" indent="-514350">
              <a:buAutoNum type="arabicParenR"/>
            </a:pPr>
            <a:r>
              <a:rPr lang="en-US" dirty="0" smtClean="0"/>
              <a:t>Role ambiguity- no clarity regarding work, duties and responsibilities.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Family problems</a:t>
            </a:r>
          </a:p>
          <a:p>
            <a:r>
              <a:rPr lang="en-US" dirty="0" smtClean="0"/>
              <a:t>Financial problems</a:t>
            </a:r>
          </a:p>
          <a:p>
            <a:r>
              <a:rPr lang="en-US" dirty="0" smtClean="0"/>
              <a:t>personality</a:t>
            </a:r>
            <a:endParaRPr lang="en-US" dirty="0"/>
          </a:p>
        </p:txBody>
      </p:sp>
      <p:pic>
        <p:nvPicPr>
          <p:cNvPr id="5" name="Content Placeholder 4" descr="082a3604106d2477844375083280c6a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1600200"/>
            <a:ext cx="4219575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Family problems- quarrel between husband and wife or illness in family. Strained relationship between spouses, physically/mentally disabled children</a:t>
            </a:r>
          </a:p>
          <a:p>
            <a:r>
              <a:rPr lang="en-US" dirty="0" smtClean="0"/>
              <a:t>Financial problems- accommodation and standard of living high. Dual career couple- less time for family. Poor money management.</a:t>
            </a:r>
          </a:p>
          <a:p>
            <a:r>
              <a:rPr lang="en-US" dirty="0" smtClean="0"/>
              <a:t>Personality- some are more prone to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and cultural differences in the experience of stress</a:t>
            </a:r>
            <a:endParaRPr lang="en-US" dirty="0"/>
          </a:p>
        </p:txBody>
      </p:sp>
      <p:pic>
        <p:nvPicPr>
          <p:cNvPr id="4" name="Content Placeholder 3" descr="AP_11_29_2012_30400757_L-638x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924800" cy="4648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1) Perception- how an employee looks at a situation</a:t>
            </a:r>
          </a:p>
          <a:p>
            <a:r>
              <a:rPr lang="en-US" dirty="0" smtClean="0"/>
              <a:t>How an employee interprets the situation will decide whether he will experience stress.</a:t>
            </a:r>
            <a:endParaRPr lang="en-US" dirty="0"/>
          </a:p>
        </p:txBody>
      </p:sp>
      <p:pic>
        <p:nvPicPr>
          <p:cNvPr id="5" name="Content Placeholder 4" descr="HalfEmptycarto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0" y="1447800"/>
            <a:ext cx="3619500" cy="3939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2) job experience- negative relationship between job experience and job stress. Two reasons</a:t>
            </a:r>
          </a:p>
          <a:p>
            <a:pPr marL="514350" indent="-514350">
              <a:buAutoNum type="alphaLcParenR"/>
            </a:pPr>
            <a:r>
              <a:rPr lang="en-US" dirty="0" smtClean="0"/>
              <a:t>Selective withdrawal- higher stress more chances for quitting work</a:t>
            </a:r>
          </a:p>
          <a:p>
            <a:pPr marL="514350" indent="-514350">
              <a:buAutoNum type="alphaLcParenR"/>
            </a:pPr>
            <a:r>
              <a:rPr lang="en-US" dirty="0" smtClean="0"/>
              <a:t>Coping mechanism- people develop coping mechanisms when exposed to stress for a long time</a:t>
            </a:r>
          </a:p>
        </p:txBody>
      </p:sp>
      <p:pic>
        <p:nvPicPr>
          <p:cNvPr id="5" name="Content Placeholder 4" descr="Experience-2-revis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038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nature of the workforce</a:t>
            </a:r>
          </a:p>
          <a:p>
            <a:r>
              <a:rPr lang="en-US" dirty="0" smtClean="0"/>
              <a:t>Changing technology</a:t>
            </a:r>
          </a:p>
          <a:p>
            <a:r>
              <a:rPr lang="en-US" dirty="0" smtClean="0"/>
              <a:t>Economic shocks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Changing social trends</a:t>
            </a:r>
          </a:p>
          <a:p>
            <a:r>
              <a:rPr lang="en-US" dirty="0" smtClean="0"/>
              <a:t>World politics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3) social support- support from coworkers can ease stress</a:t>
            </a:r>
            <a:endParaRPr lang="en-US" dirty="0"/>
          </a:p>
        </p:txBody>
      </p:sp>
      <p:pic>
        <p:nvPicPr>
          <p:cNvPr id="5" name="Content Placeholder 4" descr="iStock_000004369185XSma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447800"/>
            <a:ext cx="3886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4) personality- high on neuroticism stress more.</a:t>
            </a:r>
          </a:p>
          <a:p>
            <a:r>
              <a:rPr lang="en-US" dirty="0" smtClean="0"/>
              <a:t>Workaholic employees experience more stress</a:t>
            </a:r>
          </a:p>
          <a:p>
            <a:pPr marL="514350" indent="-514350">
              <a:buAutoNum type="arabicParenR"/>
            </a:pPr>
            <a:r>
              <a:rPr lang="en-US" dirty="0" smtClean="0"/>
              <a:t>They are obsessed with work</a:t>
            </a:r>
          </a:p>
          <a:p>
            <a:pPr marL="514350" indent="-514350">
              <a:buAutoNum type="arabicParenR"/>
            </a:pPr>
            <a:r>
              <a:rPr lang="en-US" dirty="0" smtClean="0"/>
              <a:t>Put in long hours at work</a:t>
            </a:r>
          </a:p>
          <a:p>
            <a:pPr marL="514350" indent="-514350">
              <a:buAutoNum type="arabicParenR"/>
            </a:pPr>
            <a:r>
              <a:rPr lang="en-US" dirty="0" smtClean="0"/>
              <a:t>Continuously think about work</a:t>
            </a:r>
          </a:p>
          <a:p>
            <a:pPr marL="514350" indent="-514350">
              <a:buAutoNum type="arabicParenR"/>
            </a:pPr>
            <a:r>
              <a:rPr lang="en-US" dirty="0" smtClean="0"/>
              <a:t>Take more responsibility</a:t>
            </a:r>
            <a:endParaRPr lang="en-US" dirty="0"/>
          </a:p>
        </p:txBody>
      </p:sp>
      <p:pic>
        <p:nvPicPr>
          <p:cNvPr id="5" name="Content Placeholder 4" descr="personali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752600"/>
            <a:ext cx="35052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of</a:t>
                      </a:r>
                      <a:r>
                        <a:rPr lang="en-US" baseline="0" dirty="0" smtClean="0"/>
                        <a:t> stress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adequate control over their jobs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r>
                        <a:rPr lang="en-US" baseline="0" dirty="0" smtClean="0"/>
                        <a:t> evaluation and lack of training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US,</a:t>
                      </a:r>
                      <a:r>
                        <a:rPr lang="en-US" baseline="0" dirty="0" smtClean="0"/>
                        <a:t> UK, Canada (individualistic cultures)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stress when work interferes family life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Collectivistic cultures doing additional work is seen as a sacrifice</a:t>
                      </a:r>
                      <a:r>
                        <a:rPr lang="en-US" baseline="0" dirty="0" smtClean="0"/>
                        <a:t> for the family.</a:t>
                      </a:r>
                    </a:p>
                    <a:p>
                      <a:r>
                        <a:rPr lang="en-US" baseline="0" dirty="0" smtClean="0"/>
                        <a:t>No difference in the experience of stress across cultures due to personality traits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Physiological effects</a:t>
            </a:r>
          </a:p>
          <a:p>
            <a:r>
              <a:rPr lang="en-US" dirty="0" smtClean="0"/>
              <a:t>Psychological effects</a:t>
            </a:r>
          </a:p>
          <a:p>
            <a:r>
              <a:rPr lang="en-US" dirty="0" smtClean="0"/>
              <a:t>Behavioral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Upper respiratory illnesses</a:t>
            </a:r>
          </a:p>
          <a:p>
            <a:r>
              <a:rPr lang="en-US" dirty="0" smtClean="0"/>
              <a:t>Poor functioning of the immune system</a:t>
            </a:r>
          </a:p>
          <a:p>
            <a:r>
              <a:rPr lang="en-US" dirty="0" smtClean="0"/>
              <a:t>Heart diseases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Ulcers</a:t>
            </a:r>
          </a:p>
          <a:p>
            <a:r>
              <a:rPr lang="en-US" dirty="0" smtClean="0"/>
              <a:t>Arthritis</a:t>
            </a:r>
          </a:p>
          <a:p>
            <a:r>
              <a:rPr lang="en-US" dirty="0" smtClean="0"/>
              <a:t>Frequent colds, fever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Job dissatisfaction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Tension</a:t>
            </a:r>
          </a:p>
          <a:p>
            <a:r>
              <a:rPr lang="en-US" dirty="0" smtClean="0"/>
              <a:t>Boredom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Irritability</a:t>
            </a:r>
          </a:p>
          <a:p>
            <a:r>
              <a:rPr lang="en-US" dirty="0" smtClean="0"/>
              <a:t>Laziness</a:t>
            </a:r>
          </a:p>
          <a:p>
            <a:r>
              <a:rPr lang="en-US" dirty="0" smtClean="0"/>
              <a:t>Lower emotional well being</a:t>
            </a:r>
          </a:p>
          <a:p>
            <a:r>
              <a:rPr lang="en-US" dirty="0" smtClean="0"/>
              <a:t>Frequent mood changes</a:t>
            </a:r>
          </a:p>
          <a:p>
            <a:r>
              <a:rPr lang="en-US" dirty="0" smtClean="0"/>
              <a:t>Loss of self esteem</a:t>
            </a:r>
          </a:p>
          <a:p>
            <a:r>
              <a:rPr lang="en-US" dirty="0" smtClean="0"/>
              <a:t>Inability to concentrate on work</a:t>
            </a:r>
          </a:p>
          <a:p>
            <a:r>
              <a:rPr lang="en-US" dirty="0" smtClean="0"/>
              <a:t>Inability to make decisions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Psychological effects are more on jobs where</a:t>
            </a:r>
          </a:p>
          <a:p>
            <a:pPr marL="514350" indent="-514350">
              <a:buAutoNum type="arabicParenR"/>
            </a:pPr>
            <a:r>
              <a:rPr lang="en-US" dirty="0" smtClean="0"/>
              <a:t>employee’s work lack clarity</a:t>
            </a:r>
          </a:p>
          <a:p>
            <a:pPr marL="514350" indent="-514350">
              <a:buAutoNum type="arabicParenR"/>
            </a:pPr>
            <a:r>
              <a:rPr lang="en-US" dirty="0" smtClean="0"/>
              <a:t>Little autonomy</a:t>
            </a:r>
          </a:p>
          <a:p>
            <a:pPr marL="514350" indent="-514350">
              <a:buAutoNum type="arabicParenR"/>
            </a:pPr>
            <a:r>
              <a:rPr lang="en-US" dirty="0" smtClean="0"/>
              <a:t>Little job variety</a:t>
            </a:r>
          </a:p>
          <a:p>
            <a:pPr marL="514350" indent="-514350">
              <a:buAutoNum type="arabicParenR"/>
            </a:pPr>
            <a:r>
              <a:rPr lang="en-US" dirty="0" smtClean="0"/>
              <a:t>Lack of feedback</a:t>
            </a:r>
          </a:p>
          <a:p>
            <a:pPr marL="514350" indent="-514350">
              <a:buAutoNum type="arabicParenR"/>
            </a:pPr>
            <a:r>
              <a:rPr lang="en-US" dirty="0" smtClean="0"/>
              <a:t>Lack of sense of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Reduced productivity</a:t>
            </a:r>
          </a:p>
          <a:p>
            <a:r>
              <a:rPr lang="en-US" dirty="0" smtClean="0"/>
              <a:t>Absenteeism</a:t>
            </a:r>
          </a:p>
          <a:p>
            <a:r>
              <a:rPr lang="en-US" dirty="0" smtClean="0"/>
              <a:t>Employee turnover</a:t>
            </a:r>
          </a:p>
          <a:p>
            <a:r>
              <a:rPr lang="en-US" dirty="0" smtClean="0"/>
              <a:t>Changes in eating habits</a:t>
            </a:r>
          </a:p>
          <a:p>
            <a:r>
              <a:rPr lang="en-US" dirty="0" smtClean="0"/>
              <a:t>Sleep disorders</a:t>
            </a:r>
          </a:p>
          <a:p>
            <a:r>
              <a:rPr lang="en-US" dirty="0" smtClean="0"/>
              <a:t>Excessive drinking</a:t>
            </a:r>
          </a:p>
          <a:p>
            <a:r>
              <a:rPr lang="en-US" dirty="0" smtClean="0"/>
              <a:t>Drug addiction</a:t>
            </a:r>
          </a:p>
          <a:p>
            <a:r>
              <a:rPr lang="en-US" dirty="0" smtClean="0"/>
              <a:t>Excessive smoking</a:t>
            </a:r>
          </a:p>
          <a:p>
            <a:r>
              <a:rPr lang="en-US" dirty="0" smtClean="0"/>
              <a:t>Poor interpersonal relations</a:t>
            </a:r>
          </a:p>
          <a:p>
            <a:r>
              <a:rPr lang="en-US" dirty="0" smtClean="0"/>
              <a:t>Stammering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stress and performance</a:t>
            </a:r>
            <a:endParaRPr lang="en-US" dirty="0"/>
          </a:p>
        </p:txBody>
      </p:sp>
      <p:pic>
        <p:nvPicPr>
          <p:cNvPr id="4" name="Content Placeholder 3" descr="stressg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7772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can have positive and negative effects</a:t>
            </a:r>
          </a:p>
          <a:p>
            <a:r>
              <a:rPr lang="en-US" dirty="0" smtClean="0"/>
              <a:t>Management of stress can be done at individual and organizational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nature of the workforce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Employees differ in their nationalities, gender, age, education, race, talent</a:t>
            </a:r>
            <a:r>
              <a:rPr lang="en-US" smtClean="0"/>
              <a:t>,  </a:t>
            </a:r>
            <a:r>
              <a:rPr lang="en-US" dirty="0" smtClean="0"/>
              <a:t>ethnicity, sexual orientation, lifestyle and values</a:t>
            </a:r>
            <a:endParaRPr lang="en-US" dirty="0"/>
          </a:p>
        </p:txBody>
      </p:sp>
      <p:pic>
        <p:nvPicPr>
          <p:cNvPr id="5" name="Content Placeholder 4" descr="workfor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295400"/>
            <a:ext cx="4038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approaches to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time management</a:t>
            </a:r>
          </a:p>
          <a:p>
            <a:r>
              <a:rPr lang="en-US" dirty="0" smtClean="0"/>
              <a:t>Physical exercises</a:t>
            </a:r>
          </a:p>
          <a:p>
            <a:r>
              <a:rPr lang="en-US" dirty="0" smtClean="0"/>
              <a:t>Relaxation training</a:t>
            </a:r>
          </a:p>
          <a:p>
            <a:r>
              <a:rPr lang="en-US" dirty="0" smtClean="0"/>
              <a:t>Expanding social support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Better 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Prepare a list of activities to be completed</a:t>
            </a:r>
          </a:p>
          <a:p>
            <a:r>
              <a:rPr lang="en-US" dirty="0" smtClean="0"/>
              <a:t>Prioritizing activities</a:t>
            </a:r>
          </a:p>
          <a:p>
            <a:r>
              <a:rPr lang="en-US" dirty="0" smtClean="0"/>
              <a:t>Scheduling activities based on priority</a:t>
            </a:r>
          </a:p>
          <a:p>
            <a:r>
              <a:rPr lang="en-US" dirty="0" smtClean="0"/>
              <a:t>Awareness of one’s daily schedule and doing the most demanding activities when one is most alert</a:t>
            </a:r>
          </a:p>
          <a:p>
            <a:r>
              <a:rPr lang="en-US" dirty="0" smtClean="0"/>
              <a:t>Avoid distraction such as chatting or browsing</a:t>
            </a:r>
            <a:endParaRPr lang="en-US" dirty="0"/>
          </a:p>
        </p:txBody>
      </p:sp>
      <p:pic>
        <p:nvPicPr>
          <p:cNvPr id="5" name="Content Placeholder 4" descr="time-management-dreamsti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1447800"/>
            <a:ext cx="3810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Physical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Aerobics, swimming, jogging, cycling</a:t>
            </a:r>
            <a:endParaRPr lang="en-US" dirty="0"/>
          </a:p>
        </p:txBody>
      </p:sp>
      <p:pic>
        <p:nvPicPr>
          <p:cNvPr id="5" name="Content Placeholder 4" descr="cycl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Relaxation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Meditation</a:t>
            </a:r>
          </a:p>
          <a:p>
            <a:r>
              <a:rPr lang="en-US" dirty="0" smtClean="0"/>
              <a:t> Hypnosis </a:t>
            </a:r>
          </a:p>
          <a:p>
            <a:r>
              <a:rPr lang="en-US" dirty="0" smtClean="0"/>
              <a:t> Deep breathing</a:t>
            </a:r>
            <a:endParaRPr lang="en-US" dirty="0"/>
          </a:p>
        </p:txBody>
      </p:sp>
      <p:pic>
        <p:nvPicPr>
          <p:cNvPr id="5" name="Content Placeholder 4" descr="meditation_su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1400" y="1676400"/>
            <a:ext cx="50292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4) Expanding social support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Social support from friends, family and co-workers</a:t>
            </a:r>
          </a:p>
          <a:p>
            <a:r>
              <a:rPr lang="en-US" dirty="0" smtClean="0"/>
              <a:t>Close friends are extremely helpful</a:t>
            </a:r>
            <a:endParaRPr lang="en-US" dirty="0"/>
          </a:p>
        </p:txBody>
      </p:sp>
      <p:pic>
        <p:nvPicPr>
          <p:cNvPr id="5" name="Content Placeholder 4" descr="o-FRIENDS-BRAIN-faceboo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3272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individual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a break from work</a:t>
            </a:r>
          </a:p>
          <a:p>
            <a:r>
              <a:rPr lang="en-US" dirty="0" smtClean="0"/>
              <a:t>Telling the superior that one is stressed</a:t>
            </a:r>
          </a:p>
          <a:p>
            <a:r>
              <a:rPr lang="en-US" dirty="0" smtClean="0"/>
              <a:t>Detaching oneself mentally from work when physically away from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Organizational approaches to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Proper selection and placement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Job redesign</a:t>
            </a:r>
          </a:p>
          <a:p>
            <a:r>
              <a:rPr lang="en-US" dirty="0" smtClean="0"/>
              <a:t>Reduction of role conflict and role ambiguity</a:t>
            </a:r>
          </a:p>
          <a:p>
            <a:r>
              <a:rPr lang="en-US" dirty="0" smtClean="0"/>
              <a:t>Greater employee participation</a:t>
            </a:r>
          </a:p>
          <a:p>
            <a:r>
              <a:rPr lang="en-US" dirty="0" smtClean="0"/>
              <a:t>Effective communication</a:t>
            </a:r>
          </a:p>
          <a:p>
            <a:r>
              <a:rPr lang="en-US" dirty="0" smtClean="0"/>
              <a:t>Sabbaticals</a:t>
            </a:r>
          </a:p>
          <a:p>
            <a:r>
              <a:rPr lang="en-US" dirty="0" smtClean="0"/>
              <a:t>Wellness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selection and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Careful selection of employees can reduce stress</a:t>
            </a:r>
          </a:p>
          <a:p>
            <a:r>
              <a:rPr lang="en-US" dirty="0" smtClean="0"/>
              <a:t>Stress levels of different jobs are different – hiring people with experience</a:t>
            </a:r>
            <a:endParaRPr lang="en-US" dirty="0"/>
          </a:p>
        </p:txBody>
      </p:sp>
      <p:pic>
        <p:nvPicPr>
          <p:cNvPr id="5" name="Content Placeholder 4" descr="7745913_or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1"/>
            <a:ext cx="4038600" cy="3604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Training current employees and those who are underperformers can reduce stress</a:t>
            </a:r>
            <a:endParaRPr lang="en-US" dirty="0"/>
          </a:p>
        </p:txBody>
      </p:sp>
      <p:pic>
        <p:nvPicPr>
          <p:cNvPr id="5" name="Content Placeholder 4" descr="trainin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219200"/>
            <a:ext cx="4038600" cy="4113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Goals which are specific, challenging and provide feedback reduce stress</a:t>
            </a:r>
          </a:p>
          <a:p>
            <a:r>
              <a:rPr lang="en-US" dirty="0" smtClean="0"/>
              <a:t>Well defined goals reduce uncertainty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goal_set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038600" cy="4419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technology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Rapid change</a:t>
            </a:r>
          </a:p>
          <a:p>
            <a:r>
              <a:rPr lang="en-US" dirty="0" smtClean="0"/>
              <a:t>Most modern technology gets outdated in no time</a:t>
            </a:r>
            <a:endParaRPr lang="en-US" dirty="0"/>
          </a:p>
        </p:txBody>
      </p:sp>
      <p:pic>
        <p:nvPicPr>
          <p:cNvPr id="5" name="Content Placeholder 4" descr="Technolog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066800"/>
            <a:ext cx="4038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Redesign helps to give better control on jobs</a:t>
            </a:r>
          </a:p>
          <a:p>
            <a:r>
              <a:rPr lang="en-US" dirty="0" smtClean="0"/>
              <a:t>Job enlargement and job enrichment play a major role in reducing stress</a:t>
            </a:r>
            <a:endParaRPr lang="en-US" dirty="0"/>
          </a:p>
        </p:txBody>
      </p:sp>
      <p:pic>
        <p:nvPicPr>
          <p:cNvPr id="7" name="Content Placeholder 6" descr="job-design-7-72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4038600" cy="3929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of role conflict and role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Clear description of roles can reduce ambiguity</a:t>
            </a:r>
            <a:endParaRPr lang="en-US" dirty="0"/>
          </a:p>
        </p:txBody>
      </p:sp>
      <p:pic>
        <p:nvPicPr>
          <p:cNvPr id="5" name="Content Placeholder 4" descr="20140207120853_EmployeeConflicttheManagersRo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038600" cy="3623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employee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Participations creates the feeling of empowerment</a:t>
            </a:r>
            <a:endParaRPr lang="en-US" dirty="0"/>
          </a:p>
        </p:txBody>
      </p:sp>
      <p:pic>
        <p:nvPicPr>
          <p:cNvPr id="5" name="Content Placeholder 4" descr="Particip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828800"/>
            <a:ext cx="35814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communication reduces stress</a:t>
            </a:r>
            <a:endParaRPr lang="en-US" dirty="0"/>
          </a:p>
        </p:txBody>
      </p:sp>
      <p:pic>
        <p:nvPicPr>
          <p:cNvPr id="5" name="Content Placeholder 4" descr="effective-communic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00200"/>
            <a:ext cx="3429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Sabbaticals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Employees may be given a break when needed</a:t>
            </a:r>
          </a:p>
          <a:p>
            <a:r>
              <a:rPr lang="en-US" dirty="0" smtClean="0"/>
              <a:t>Employees come back refreshed, more creative and energetic</a:t>
            </a:r>
            <a:endParaRPr lang="en-US" dirty="0"/>
          </a:p>
        </p:txBody>
      </p:sp>
      <p:pic>
        <p:nvPicPr>
          <p:cNvPr id="5" name="Content Placeholder 4" descr="04career.19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524000"/>
            <a:ext cx="4114799" cy="39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Workshops on quit smoking, reduce alcohol consumption, healthy food habits and healthy life style can contribute to overall health of the employee</a:t>
            </a:r>
            <a:endParaRPr lang="en-US" dirty="0"/>
          </a:p>
        </p:txBody>
      </p:sp>
      <p:pic>
        <p:nvPicPr>
          <p:cNvPr id="5" name="Content Placeholder 4" descr="feel-well-do-we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1" y="1752600"/>
            <a:ext cx="4038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Organisational change</a:t>
            </a:r>
          </a:p>
          <a:p>
            <a:r>
              <a:rPr lang="en-US" dirty="0" smtClean="0"/>
              <a:t>Forces for change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Causes of stress</a:t>
            </a:r>
          </a:p>
          <a:p>
            <a:r>
              <a:rPr lang="en-US" dirty="0" smtClean="0"/>
              <a:t>Difference in stress perception</a:t>
            </a:r>
          </a:p>
          <a:p>
            <a:r>
              <a:rPr lang="en-US" dirty="0" smtClean="0"/>
              <a:t>Effects of stress</a:t>
            </a:r>
          </a:p>
          <a:p>
            <a:r>
              <a:rPr lang="en-US" dirty="0" smtClean="0"/>
              <a:t>Coping with stress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shocks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Economic meltdown and financial crisis has lead to the bankruptcy of many organisations</a:t>
            </a:r>
            <a:endParaRPr lang="en-US" dirty="0"/>
          </a:p>
        </p:txBody>
      </p:sp>
      <p:pic>
        <p:nvPicPr>
          <p:cNvPr id="5" name="Content Placeholder 4" descr="fvhzdaqrs4vfkh6acez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295400"/>
            <a:ext cx="4343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Now it is global competition- competition across borders</a:t>
            </a:r>
          </a:p>
          <a:p>
            <a:r>
              <a:rPr lang="en-US" dirty="0" smtClean="0"/>
              <a:t>Only continuous innovation can ensure survival</a:t>
            </a:r>
            <a:endParaRPr lang="en-US" dirty="0"/>
          </a:p>
        </p:txBody>
      </p:sp>
      <p:pic>
        <p:nvPicPr>
          <p:cNvPr id="5" name="Content Placeholder 4" descr="COMPE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4038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social trends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Consumers and employees are more demanding</a:t>
            </a:r>
          </a:p>
          <a:p>
            <a:r>
              <a:rPr lang="en-US" dirty="0" smtClean="0"/>
              <a:t>Consumers are able to give the feedback through blogs and chat rooms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social media_198579137-thumb-380xauto-317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752600"/>
            <a:ext cx="35052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politics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Changes in government can pose new challenges</a:t>
            </a:r>
            <a:endParaRPr lang="en-US" dirty="0"/>
          </a:p>
        </p:txBody>
      </p:sp>
      <p:pic>
        <p:nvPicPr>
          <p:cNvPr id="5" name="Content Placeholder 4" descr="World_Politic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038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1154</Words>
  <Application>Microsoft Office PowerPoint</Application>
  <PresentationFormat>On-screen Show (4:3)</PresentationFormat>
  <Paragraphs>218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Organizational change and stress management</vt:lpstr>
      <vt:lpstr>Why change is so important?</vt:lpstr>
      <vt:lpstr>Forces for change</vt:lpstr>
      <vt:lpstr>Changing nature of the workforce </vt:lpstr>
      <vt:lpstr>Changing technology </vt:lpstr>
      <vt:lpstr>Economic shocks </vt:lpstr>
      <vt:lpstr>Competition </vt:lpstr>
      <vt:lpstr>Changing social trends </vt:lpstr>
      <vt:lpstr>World politics </vt:lpstr>
      <vt:lpstr>Organizational stress</vt:lpstr>
      <vt:lpstr>What is stress?</vt:lpstr>
      <vt:lpstr>Stress facts</vt:lpstr>
      <vt:lpstr>Stress is not always negative </vt:lpstr>
      <vt:lpstr>Challenge versus hindrance stressors </vt:lpstr>
      <vt:lpstr>Commitment and stress </vt:lpstr>
      <vt:lpstr>Demands and resources </vt:lpstr>
      <vt:lpstr>Sources/causes of stress</vt:lpstr>
      <vt:lpstr>PowerPoint Presentation</vt:lpstr>
      <vt:lpstr>PowerPoint Presentation</vt:lpstr>
      <vt:lpstr>Environmental stressors</vt:lpstr>
      <vt:lpstr>PowerPoint Presentation</vt:lpstr>
      <vt:lpstr>Organizational stressors</vt:lpstr>
      <vt:lpstr>PowerPoint Presentation</vt:lpstr>
      <vt:lpstr>PowerPoint Presentation</vt:lpstr>
      <vt:lpstr>Personal stressors</vt:lpstr>
      <vt:lpstr>PowerPoint Presentation</vt:lpstr>
      <vt:lpstr>Individual and cultural differences in the experience of stress</vt:lpstr>
      <vt:lpstr>Individual differences</vt:lpstr>
      <vt:lpstr>PowerPoint Presentation</vt:lpstr>
      <vt:lpstr>PowerPoint Presentation</vt:lpstr>
      <vt:lpstr>PowerPoint Presentation</vt:lpstr>
      <vt:lpstr>Cultural differences</vt:lpstr>
      <vt:lpstr>Effects of stress</vt:lpstr>
      <vt:lpstr>Physiological effects</vt:lpstr>
      <vt:lpstr>Psychological effects</vt:lpstr>
      <vt:lpstr>PowerPoint Presentation</vt:lpstr>
      <vt:lpstr>Behavioral effects</vt:lpstr>
      <vt:lpstr>Relationship between stress and performance</vt:lpstr>
      <vt:lpstr>Coping with stress</vt:lpstr>
      <vt:lpstr>Individual approaches to stress management</vt:lpstr>
      <vt:lpstr>1) Better time management</vt:lpstr>
      <vt:lpstr>2) Physical exercises</vt:lpstr>
      <vt:lpstr>3) Relaxation training</vt:lpstr>
      <vt:lpstr>4) Expanding social support networks</vt:lpstr>
      <vt:lpstr>Other individual measures</vt:lpstr>
      <vt:lpstr>Organizational approaches to stress management</vt:lpstr>
      <vt:lpstr>Proper selection and placement</vt:lpstr>
      <vt:lpstr>Training </vt:lpstr>
      <vt:lpstr>Goal setting</vt:lpstr>
      <vt:lpstr>Job redesign</vt:lpstr>
      <vt:lpstr>Reduction of role conflict and role ambiguity</vt:lpstr>
      <vt:lpstr>Greater employee participation</vt:lpstr>
      <vt:lpstr>Effective communication</vt:lpstr>
      <vt:lpstr>Sabbaticals</vt:lpstr>
      <vt:lpstr>Wellness programs</vt:lpstr>
      <vt:lpstr>Summary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change and stress management</dc:title>
  <dc:creator>user</dc:creator>
  <cp:lastModifiedBy>user</cp:lastModifiedBy>
  <cp:revision>30</cp:revision>
  <dcterms:created xsi:type="dcterms:W3CDTF">2016-01-18T02:00:14Z</dcterms:created>
  <dcterms:modified xsi:type="dcterms:W3CDTF">2018-03-13T04:13:30Z</dcterms:modified>
</cp:coreProperties>
</file>